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rels" ContentType="application/vnd.openxmlformats-package.relationships+xml"/>
  <Default Extension="avi" ContentType="video/x-msvide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256" r:id="rId2"/>
    <p:sldId id="274" r:id="rId3"/>
    <p:sldId id="265" r:id="rId4"/>
    <p:sldId id="266" r:id="rId5"/>
    <p:sldId id="268" r:id="rId6"/>
    <p:sldId id="269" r:id="rId7"/>
    <p:sldId id="259" r:id="rId8"/>
    <p:sldId id="258" r:id="rId9"/>
    <p:sldId id="260" r:id="rId10"/>
    <p:sldId id="261" r:id="rId11"/>
    <p:sldId id="262" r:id="rId12"/>
    <p:sldId id="273" r:id="rId13"/>
    <p:sldId id="272" r:id="rId14"/>
    <p:sldId id="271" r:id="rId15"/>
    <p:sldId id="270" r:id="rId16"/>
    <p:sldId id="276" r:id="rId17"/>
    <p:sldId id="277" r:id="rId18"/>
  </p:sldIdLst>
  <p:sldSz cx="9144000" cy="6858000" type="screen4x3"/>
  <p:notesSz cx="6858000" cy="9144000"/>
  <p:defaultTextStyle>
    <a:defPPr>
      <a:defRPr lang="de-DE"/>
    </a:defPPr>
    <a:lvl1pPr algn="r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r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r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r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r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0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066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5CA82"/>
    <a:srgbClr val="91AC6B"/>
    <a:srgbClr val="41BEFF"/>
    <a:srgbClr val="0099FF"/>
    <a:srgbClr val="CA213F"/>
    <a:srgbClr val="E53418"/>
    <a:srgbClr val="FF8000"/>
    <a:srgbClr val="0065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077"/>
    <p:restoredTop sz="80410"/>
  </p:normalViewPr>
  <p:slideViewPr>
    <p:cSldViewPr snapToGrid="0" showGuides="1">
      <p:cViewPr>
        <p:scale>
          <a:sx n="117" d="100"/>
          <a:sy n="117" d="100"/>
        </p:scale>
        <p:origin x="1896" y="304"/>
      </p:cViewPr>
      <p:guideLst>
        <p:guide orient="horz" pos="1066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117" d="100"/>
          <a:sy n="117" d="100"/>
        </p:scale>
        <p:origin x="4000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handoutMaster" Target="handoutMasters/handoutMaster1.xml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508000" y="169863"/>
            <a:ext cx="3378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91000" y="169863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434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1434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fld id="{B8682F5A-9025-5143-B95A-464527BD45C7}" type="slidenum">
              <a:rPr lang="de-DE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400069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614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fld id="{224B126A-EBFB-3945-B395-849A2AAB6EE9}" type="slidenum">
              <a:rPr lang="de-DE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4072135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pitchFamily="-65" charset="-128"/>
        <a:cs typeface="ＭＳ Ｐゴシック" pitchFamily="18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pitchFamily="-65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pitchFamily="-65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pitchFamily="-65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pitchFamily="-65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Introduce</a:t>
            </a:r>
            <a:r>
              <a:rPr lang="en-US" baseline="0" dirty="0" smtClean="0"/>
              <a:t> the team</a:t>
            </a:r>
          </a:p>
          <a:p>
            <a:r>
              <a:rPr lang="en-US" baseline="0" dirty="0" smtClean="0"/>
              <a:t>WHAT AND WHY</a:t>
            </a:r>
          </a:p>
          <a:p>
            <a:r>
              <a:rPr lang="en-US" baseline="0" dirty="0" smtClean="0"/>
              <a:t>-KE model</a:t>
            </a:r>
          </a:p>
          <a:p>
            <a:r>
              <a:rPr lang="en-US" baseline="0" dirty="0" smtClean="0"/>
              <a:t>-Binary file out</a:t>
            </a:r>
          </a:p>
          <a:p>
            <a:r>
              <a:rPr lang="en-US" baseline="0" dirty="0" smtClean="0"/>
              <a:t>-</a:t>
            </a:r>
            <a:r>
              <a:rPr lang="en-US" baseline="0" dirty="0" err="1" smtClean="0"/>
              <a:t>decompisition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algo</a:t>
            </a:r>
            <a:endParaRPr lang="en-US" baseline="0" dirty="0" smtClean="0"/>
          </a:p>
          <a:p>
            <a:r>
              <a:rPr lang="en-US" baseline="0" dirty="0" smtClean="0"/>
              <a:t>-instrumentation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4B126A-EBFB-3945-B395-849A2AAB6EE9}" type="slidenum">
              <a:rPr lang="de-DE" smtClean="0"/>
              <a:pPr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503553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4B126A-EBFB-3945-B395-849A2AAB6EE9}" type="slidenum">
              <a:rPr lang="de-DE" smtClean="0"/>
              <a:pPr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15480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4B126A-EBFB-3945-B395-849A2AAB6EE9}" type="slidenum">
              <a:rPr lang="de-DE" smtClean="0"/>
              <a:pPr/>
              <a:t>12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222806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3"/>
          <p:cNvSpPr>
            <a:spLocks noGrp="1" noChangeArrowheads="1"/>
          </p:cNvSpPr>
          <p:nvPr>
            <p:ph type="ctrTitle"/>
          </p:nvPr>
        </p:nvSpPr>
        <p:spPr>
          <a:xfrm>
            <a:off x="520700" y="2735860"/>
            <a:ext cx="8128000" cy="1295400"/>
          </a:xfrm>
        </p:spPr>
        <p:txBody>
          <a:bodyPr/>
          <a:lstStyle>
            <a:lvl1pPr algn="ctr">
              <a:defRPr sz="3200" b="0">
                <a:solidFill>
                  <a:schemeClr val="bg2"/>
                </a:solidFill>
              </a:defRPr>
            </a:lvl1pPr>
          </a:lstStyle>
          <a:p>
            <a:r>
              <a:rPr lang="de-DE" noProof="0" smtClean="0"/>
              <a:t>Click to edit Master title style</a:t>
            </a:r>
            <a:endParaRPr lang="en-US" noProof="0" dirty="0"/>
          </a:p>
        </p:txBody>
      </p:sp>
      <p:sp>
        <p:nvSpPr>
          <p:cNvPr id="11268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520700" y="4336060"/>
            <a:ext cx="8128000" cy="1752600"/>
          </a:xfrm>
        </p:spPr>
        <p:txBody>
          <a:bodyPr/>
          <a:lstStyle>
            <a:lvl1pPr marL="0" indent="0" algn="ctr">
              <a:buFontTx/>
              <a:buNone/>
              <a:defRPr sz="2400"/>
            </a:lvl1pPr>
          </a:lstStyle>
          <a:p>
            <a:r>
              <a:rPr lang="de-DE" noProof="0" smtClean="0"/>
              <a:t>Click to edit Master subtitle style</a:t>
            </a:r>
            <a:endParaRPr lang="en-US" noProof="0" dirty="0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0"/>
          </p:nvPr>
        </p:nvSpPr>
        <p:spPr>
          <a:xfrm>
            <a:off x="508000" y="6400800"/>
            <a:ext cx="8153400" cy="304800"/>
          </a:xfrm>
        </p:spPr>
        <p:txBody>
          <a:bodyPr anchor="t"/>
          <a:lstStyle>
            <a:lvl1pPr>
              <a:defRPr/>
            </a:lvl1pPr>
          </a:lstStyle>
          <a:p>
            <a:pPr algn="ctr"/>
            <a:r>
              <a:rPr lang="en-US" dirty="0" smtClean="0"/>
              <a:t>Marten </a:t>
            </a:r>
            <a:r>
              <a:rPr lang="en-US" dirty="0" err="1" smtClean="0"/>
              <a:t>Lienen</a:t>
            </a:r>
            <a:r>
              <a:rPr lang="en-US" dirty="0" smtClean="0"/>
              <a:t>, Peter </a:t>
            </a:r>
            <a:r>
              <a:rPr lang="en-US" dirty="0" err="1" smtClean="0"/>
              <a:t>Münch</a:t>
            </a:r>
            <a:r>
              <a:rPr lang="en-US" dirty="0" smtClean="0"/>
              <a:t>, Walter </a:t>
            </a:r>
            <a:r>
              <a:rPr lang="en-US" dirty="0" err="1" smtClean="0"/>
              <a:t>Simson</a:t>
            </a:r>
            <a:r>
              <a:rPr lang="en-US" dirty="0" smtClean="0"/>
              <a:t>, Josef Winter</a:t>
            </a:r>
          </a:p>
        </p:txBody>
      </p:sp>
      <p:pic>
        <p:nvPicPr>
          <p:cNvPr id="12" name="Picture 29" descr="U:\Logos und Grafiken\TUMLogo_oZ_Vollfl_blau_RGB.png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4920" y="423276"/>
            <a:ext cx="1026072" cy="541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Screen Shot 2016-01-27 at 17.43.45.png"/>
          <p:cNvPicPr>
            <a:picLocks noChangeAspect="1"/>
          </p:cNvPicPr>
          <p:nvPr userDrawn="1"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87" y="426478"/>
            <a:ext cx="667521" cy="629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5313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200"/>
            </a:lvl1pPr>
          </a:lstStyle>
          <a:p>
            <a:r>
              <a:rPr lang="de-DE" noProof="0" smtClean="0"/>
              <a:t>Click to edit Master title style</a:t>
            </a:r>
            <a:endParaRPr lang="en-US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000"/>
            </a:lvl1pPr>
          </a:lstStyle>
          <a:p>
            <a:pPr lvl="0"/>
            <a:r>
              <a:rPr lang="de-DE" noProof="0" smtClean="0"/>
              <a:t>Click to edit Master text styles</a:t>
            </a:r>
          </a:p>
          <a:p>
            <a:pPr lvl="1"/>
            <a:r>
              <a:rPr lang="de-DE" noProof="0" smtClean="0"/>
              <a:t>Second level</a:t>
            </a:r>
          </a:p>
          <a:p>
            <a:pPr lvl="2"/>
            <a:r>
              <a:rPr lang="de-DE" noProof="0" smtClean="0"/>
              <a:t>Third level</a:t>
            </a:r>
          </a:p>
          <a:p>
            <a:pPr lvl="3"/>
            <a:r>
              <a:rPr lang="de-DE" noProof="0" smtClean="0"/>
              <a:t>Fourth level</a:t>
            </a:r>
          </a:p>
          <a:p>
            <a:pPr lvl="4"/>
            <a:r>
              <a:rPr lang="de-DE" noProof="0" smtClean="0"/>
              <a:t>Fifth level</a:t>
            </a:r>
            <a:endParaRPr lang="en-US" noProof="0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noProof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/>
            <a:r>
              <a:rPr lang="en-US" dirty="0" smtClean="0"/>
              <a:t>Marten </a:t>
            </a:r>
            <a:r>
              <a:rPr lang="en-US" dirty="0" err="1" smtClean="0"/>
              <a:t>Lienen</a:t>
            </a:r>
            <a:r>
              <a:rPr lang="en-US" dirty="0" smtClean="0"/>
              <a:t>, Peter </a:t>
            </a:r>
            <a:r>
              <a:rPr lang="en-US" dirty="0" err="1" smtClean="0"/>
              <a:t>Münch</a:t>
            </a:r>
            <a:r>
              <a:rPr lang="en-US" dirty="0" smtClean="0"/>
              <a:t>, Walter </a:t>
            </a:r>
            <a:r>
              <a:rPr lang="en-US" dirty="0" err="1" smtClean="0"/>
              <a:t>Simson</a:t>
            </a:r>
            <a:r>
              <a:rPr lang="en-US" dirty="0" smtClean="0"/>
              <a:t>, Josef Winter 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7CC94CD-1FE7-0C44-80F4-2964C2C99554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7852595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800" baseline="0"/>
            </a:lvl1pPr>
          </a:lstStyle>
          <a:p>
            <a:r>
              <a:rPr lang="de-DE" noProof="0" smtClean="0"/>
              <a:t>Click to edit Master title style</a:t>
            </a:r>
            <a:endParaRPr lang="en-US" noProof="0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508000" y="1692275"/>
            <a:ext cx="3987800" cy="44799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noProof="0" smtClean="0"/>
              <a:t>Click to edit Master text styles</a:t>
            </a:r>
          </a:p>
          <a:p>
            <a:pPr lvl="1"/>
            <a:r>
              <a:rPr lang="de-DE" noProof="0" smtClean="0"/>
              <a:t>Second level</a:t>
            </a:r>
          </a:p>
          <a:p>
            <a:pPr lvl="2"/>
            <a:r>
              <a:rPr lang="de-DE" noProof="0" smtClean="0"/>
              <a:t>Third level</a:t>
            </a:r>
          </a:p>
          <a:p>
            <a:pPr lvl="3"/>
            <a:r>
              <a:rPr lang="de-DE" noProof="0" smtClean="0"/>
              <a:t>Fourth level</a:t>
            </a:r>
          </a:p>
          <a:p>
            <a:pPr lvl="4"/>
            <a:r>
              <a:rPr lang="de-DE" noProof="0" smtClean="0"/>
              <a:t>Fifth level</a:t>
            </a:r>
            <a:endParaRPr lang="en-US" noProof="0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92275"/>
            <a:ext cx="3987800" cy="44799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noProof="0" smtClean="0"/>
              <a:t>Click to edit Master text styles</a:t>
            </a:r>
          </a:p>
          <a:p>
            <a:pPr lvl="1"/>
            <a:r>
              <a:rPr lang="de-DE" noProof="0" smtClean="0"/>
              <a:t>Second level</a:t>
            </a:r>
          </a:p>
          <a:p>
            <a:pPr lvl="2"/>
            <a:r>
              <a:rPr lang="de-DE" noProof="0" smtClean="0"/>
              <a:t>Third level</a:t>
            </a:r>
          </a:p>
          <a:p>
            <a:pPr lvl="3"/>
            <a:r>
              <a:rPr lang="de-DE" noProof="0" smtClean="0"/>
              <a:t>Fourth level</a:t>
            </a:r>
          </a:p>
          <a:p>
            <a:pPr lvl="4"/>
            <a:r>
              <a:rPr lang="de-DE" noProof="0" smtClean="0"/>
              <a:t>Fifth level</a:t>
            </a:r>
            <a:endParaRPr lang="en-US" noProof="0" dirty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noProof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algn="ctr"/>
            <a:r>
              <a:rPr lang="en-US" dirty="0" smtClean="0"/>
              <a:t>Marten </a:t>
            </a:r>
            <a:r>
              <a:rPr lang="en-US" dirty="0" err="1" smtClean="0"/>
              <a:t>Lienen</a:t>
            </a:r>
            <a:r>
              <a:rPr lang="en-US" dirty="0" smtClean="0"/>
              <a:t>, Peter </a:t>
            </a:r>
            <a:r>
              <a:rPr lang="en-US" dirty="0" err="1" smtClean="0"/>
              <a:t>Münch</a:t>
            </a:r>
            <a:r>
              <a:rPr lang="en-US" dirty="0" smtClean="0"/>
              <a:t>, Walter </a:t>
            </a:r>
            <a:r>
              <a:rPr lang="en-US" dirty="0" err="1" smtClean="0"/>
              <a:t>Simson</a:t>
            </a:r>
            <a:r>
              <a:rPr lang="en-US" dirty="0" smtClean="0"/>
              <a:t>, Josef Winter 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EEA83A0-A104-9441-ACE9-BF30B05124E9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6115709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theme" Target="../theme/theme1.xml"/><Relationship Id="rId5" Type="http://schemas.openxmlformats.org/officeDocument/2006/relationships/image" Target="../media/image1.png"/><Relationship Id="rId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08000" y="849790"/>
            <a:ext cx="8128000" cy="60153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 err="1" smtClean="0"/>
              <a:t>Mastertitelformat</a:t>
            </a:r>
            <a:r>
              <a:rPr lang="en-US" noProof="0" dirty="0" smtClean="0"/>
              <a:t> </a:t>
            </a:r>
            <a:r>
              <a:rPr lang="en-US" noProof="0" dirty="0" err="1" smtClean="0"/>
              <a:t>bearbeiten</a:t>
            </a:r>
            <a:endParaRPr lang="en-US" noProof="0" dirty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08000" y="1701800"/>
            <a:ext cx="8128000" cy="44704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 err="1" smtClean="0"/>
              <a:t>Mastertextformat</a:t>
            </a:r>
            <a:r>
              <a:rPr lang="en-US" noProof="0" dirty="0" smtClean="0"/>
              <a:t> </a:t>
            </a:r>
            <a:r>
              <a:rPr lang="en-US" noProof="0" dirty="0" err="1" smtClean="0"/>
              <a:t>bearbeiten</a:t>
            </a:r>
            <a:endParaRPr lang="en-US" noProof="0" dirty="0" smtClean="0"/>
          </a:p>
          <a:p>
            <a:pPr lvl="1"/>
            <a:r>
              <a:rPr lang="en-US" noProof="0" dirty="0" err="1" smtClean="0"/>
              <a:t>Zweite</a:t>
            </a:r>
            <a:r>
              <a:rPr lang="en-US" noProof="0" dirty="0" smtClean="0"/>
              <a:t> </a:t>
            </a:r>
            <a:r>
              <a:rPr lang="en-US" noProof="0" dirty="0" err="1" smtClean="0"/>
              <a:t>Ebene</a:t>
            </a:r>
            <a:endParaRPr lang="en-US" noProof="0" dirty="0" smtClean="0"/>
          </a:p>
          <a:p>
            <a:pPr lvl="2"/>
            <a:r>
              <a:rPr lang="en-US" noProof="0" dirty="0" err="1" smtClean="0"/>
              <a:t>Dritte</a:t>
            </a:r>
            <a:r>
              <a:rPr lang="en-US" noProof="0" dirty="0" smtClean="0"/>
              <a:t> </a:t>
            </a:r>
            <a:r>
              <a:rPr lang="en-US" noProof="0" dirty="0" err="1" smtClean="0"/>
              <a:t>Ebene</a:t>
            </a:r>
            <a:endParaRPr lang="en-US" noProof="0" dirty="0" smtClean="0"/>
          </a:p>
          <a:p>
            <a:pPr lvl="3"/>
            <a:r>
              <a:rPr lang="en-US" noProof="0" dirty="0" err="1" smtClean="0"/>
              <a:t>Vierte</a:t>
            </a:r>
            <a:r>
              <a:rPr lang="en-US" noProof="0" dirty="0" smtClean="0"/>
              <a:t> </a:t>
            </a:r>
            <a:r>
              <a:rPr lang="en-US" noProof="0" dirty="0" err="1" smtClean="0"/>
              <a:t>Ebene</a:t>
            </a:r>
            <a:endParaRPr lang="en-US" noProof="0" dirty="0" smtClean="0"/>
          </a:p>
          <a:p>
            <a:pPr lvl="4"/>
            <a:r>
              <a:rPr lang="en-US" noProof="0" dirty="0" err="1" smtClean="0"/>
              <a:t>Fünfte</a:t>
            </a:r>
            <a:r>
              <a:rPr lang="en-US" noProof="0" dirty="0" smtClean="0"/>
              <a:t> </a:t>
            </a:r>
            <a:r>
              <a:rPr lang="en-US" noProof="0" dirty="0" err="1" smtClean="0"/>
              <a:t>Ebene</a:t>
            </a:r>
            <a:endParaRPr lang="en-US" noProof="0" dirty="0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508001" y="6400800"/>
            <a:ext cx="1210752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>
              <a:defRPr sz="1200" b="0"/>
            </a:lvl1pPr>
          </a:lstStyle>
          <a:p>
            <a:endParaRPr lang="en-US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986114" y="6400800"/>
            <a:ext cx="516580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>
              <a:defRPr sz="1200" b="0"/>
            </a:lvl1pPr>
          </a:lstStyle>
          <a:p>
            <a:pPr algn="ctr"/>
            <a:r>
              <a:rPr lang="en-US" dirty="0" smtClean="0"/>
              <a:t>Marten </a:t>
            </a:r>
            <a:r>
              <a:rPr lang="en-US" dirty="0" err="1" smtClean="0"/>
              <a:t>Lienen</a:t>
            </a:r>
            <a:r>
              <a:rPr lang="en-US" dirty="0" smtClean="0"/>
              <a:t>, Peter </a:t>
            </a:r>
            <a:r>
              <a:rPr lang="en-US" dirty="0" err="1" smtClean="0"/>
              <a:t>Münch</a:t>
            </a:r>
            <a:r>
              <a:rPr lang="en-US" dirty="0" smtClean="0"/>
              <a:t>, Walter </a:t>
            </a:r>
            <a:r>
              <a:rPr lang="en-US" dirty="0" err="1" smtClean="0"/>
              <a:t>Simson</a:t>
            </a:r>
            <a:r>
              <a:rPr lang="en-US" dirty="0" smtClean="0"/>
              <a:t>, Josef Winter </a:t>
            </a:r>
            <a:endParaRPr lang="en-US" dirty="0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438376" y="6400800"/>
            <a:ext cx="1197623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 b="0"/>
            </a:lvl1pPr>
          </a:lstStyle>
          <a:p>
            <a:fld id="{4E0006A5-54B2-7248-935D-336FE5B38FB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ext Box 18"/>
          <p:cNvSpPr txBox="1">
            <a:spLocks noChangeArrowheads="1"/>
          </p:cNvSpPr>
          <p:nvPr userDrawn="1"/>
        </p:nvSpPr>
        <p:spPr bwMode="auto">
          <a:xfrm>
            <a:off x="6224653" y="479425"/>
            <a:ext cx="1846197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900" b="0" noProof="0" dirty="0" err="1" smtClean="0">
                <a:solidFill>
                  <a:schemeClr val="bg2"/>
                </a:solidFill>
              </a:rPr>
              <a:t>Technische</a:t>
            </a:r>
            <a:r>
              <a:rPr lang="en-US" sz="900" b="0" noProof="0" dirty="0" smtClean="0">
                <a:solidFill>
                  <a:schemeClr val="bg2"/>
                </a:solidFill>
              </a:rPr>
              <a:t> </a:t>
            </a:r>
            <a:r>
              <a:rPr lang="en-US" sz="900" b="0" noProof="0" dirty="0" err="1" smtClean="0">
                <a:solidFill>
                  <a:schemeClr val="bg2"/>
                </a:solidFill>
              </a:rPr>
              <a:t>Universität</a:t>
            </a:r>
            <a:r>
              <a:rPr lang="en-US" sz="900" b="0" noProof="0" dirty="0" smtClean="0">
                <a:solidFill>
                  <a:schemeClr val="bg2"/>
                </a:solidFill>
              </a:rPr>
              <a:t> </a:t>
            </a:r>
            <a:r>
              <a:rPr lang="en-US" sz="900" b="0" noProof="0" dirty="0" err="1" smtClean="0">
                <a:solidFill>
                  <a:schemeClr val="bg2"/>
                </a:solidFill>
              </a:rPr>
              <a:t>München</a:t>
            </a:r>
            <a:endParaRPr lang="en-US" sz="900" b="0" noProof="0" dirty="0">
              <a:solidFill>
                <a:schemeClr val="bg2"/>
              </a:solidFill>
            </a:endParaRPr>
          </a:p>
        </p:txBody>
      </p:sp>
      <p:sp>
        <p:nvSpPr>
          <p:cNvPr id="14" name="Line 23"/>
          <p:cNvSpPr>
            <a:spLocks noChangeShapeType="1"/>
          </p:cNvSpPr>
          <p:nvPr userDrawn="1"/>
        </p:nvSpPr>
        <p:spPr bwMode="auto">
          <a:xfrm>
            <a:off x="0" y="6324600"/>
            <a:ext cx="9144000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 b="0" noProof="0">
              <a:latin typeface="Arial" pitchFamily="34" charset="0"/>
              <a:ea typeface="ＭＳ Ｐゴシック" pitchFamily="18" charset="-128"/>
              <a:cs typeface="ＭＳ Ｐゴシック" pitchFamily="18" charset="-128"/>
            </a:endParaRPr>
          </a:p>
        </p:txBody>
      </p:sp>
      <p:sp>
        <p:nvSpPr>
          <p:cNvPr id="16" name="Line 22"/>
          <p:cNvSpPr>
            <a:spLocks noChangeShapeType="1"/>
          </p:cNvSpPr>
          <p:nvPr userDrawn="1"/>
        </p:nvSpPr>
        <p:spPr bwMode="auto">
          <a:xfrm>
            <a:off x="0" y="685800"/>
            <a:ext cx="9144000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 b="0" noProof="0">
              <a:latin typeface="Arial" pitchFamily="34" charset="0"/>
              <a:ea typeface="ＭＳ Ｐゴシック" pitchFamily="18" charset="-128"/>
              <a:cs typeface="ＭＳ Ｐゴシック" pitchFamily="18" charset="-128"/>
            </a:endParaRPr>
          </a:p>
        </p:txBody>
      </p:sp>
      <p:pic>
        <p:nvPicPr>
          <p:cNvPr id="42" name="Picture 29" descr="U:\Logos und Grafiken\TUMLogo_oZ_Vollfl_blau_RGB.png"/>
          <p:cNvPicPr>
            <a:picLocks noChangeAspect="1" noChangeArrowheads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9778" y="325438"/>
            <a:ext cx="604440" cy="319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Screen Shot 2016-01-27 at 17.43.45.png"/>
          <p:cNvPicPr>
            <a:picLocks noChangeAspect="1"/>
          </p:cNvPicPr>
          <p:nvPr userDrawn="1"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609" y="75818"/>
            <a:ext cx="667521" cy="629377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3" r:id="rId2"/>
    <p:sldLayoutId id="2147483694" r:id="rId3"/>
  </p:sldLayoutIdLst>
  <p:timing>
    <p:tnLst>
      <p:par>
        <p:cTn id="1" dur="indefinite" restart="never" nodeType="tmRoot"/>
      </p:par>
    </p:tnLst>
  </p:timing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800" b="0">
          <a:solidFill>
            <a:schemeClr val="tx1"/>
          </a:solidFill>
          <a:latin typeface="+mj-lt"/>
          <a:ea typeface="ＭＳ Ｐゴシック" pitchFamily="-65" charset="-128"/>
          <a:cs typeface="ＭＳ Ｐゴシック" pitchFamily="18" charset="-128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pitchFamily="34" charset="0"/>
          <a:ea typeface="ＭＳ Ｐゴシック" pitchFamily="-65" charset="-128"/>
          <a:cs typeface="ＭＳ Ｐゴシック" pitchFamily="18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pitchFamily="34" charset="0"/>
          <a:ea typeface="ＭＳ Ｐゴシック" pitchFamily="-65" charset="-128"/>
          <a:cs typeface="ＭＳ Ｐゴシック" pitchFamily="18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pitchFamily="34" charset="0"/>
          <a:ea typeface="ＭＳ Ｐゴシック" pitchFamily="-65" charset="-128"/>
          <a:cs typeface="ＭＳ Ｐゴシック" pitchFamily="18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Arial" pitchFamily="34" charset="0"/>
          <a:ea typeface="ＭＳ Ｐゴシック" pitchFamily="-65" charset="-128"/>
          <a:cs typeface="ＭＳ Ｐゴシック" pitchFamily="18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itchFamily="34" charset="0"/>
        </a:defRPr>
      </a:lvl9pPr>
    </p:titleStyle>
    <p:bodyStyle>
      <a:lvl1pPr marL="266700" indent="-26670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Font typeface="Wingdings" charset="2"/>
        <a:buChar char="§"/>
        <a:defRPr sz="2000" b="0">
          <a:solidFill>
            <a:schemeClr val="tx1"/>
          </a:solidFill>
          <a:latin typeface="+mn-lt"/>
          <a:ea typeface="ＭＳ Ｐゴシック" pitchFamily="-65" charset="-128"/>
          <a:cs typeface="ＭＳ Ｐゴシック" pitchFamily="18" charset="-128"/>
        </a:defRPr>
      </a:lvl1pPr>
      <a:lvl2pPr marL="534988" indent="-268288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Font typeface="Lucida Grande"/>
        <a:buChar char="□"/>
        <a:defRPr sz="2000" b="0">
          <a:solidFill>
            <a:schemeClr val="tx1"/>
          </a:solidFill>
          <a:latin typeface="+mn-lt"/>
          <a:ea typeface="ＭＳ Ｐゴシック" pitchFamily="-65" charset="-128"/>
        </a:defRPr>
      </a:lvl2pPr>
      <a:lvl3pPr marL="801688" indent="-26670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Font typeface="Lucida Grande"/>
        <a:buChar char="□"/>
        <a:defRPr sz="2000" b="0">
          <a:solidFill>
            <a:schemeClr val="tx1"/>
          </a:solidFill>
          <a:latin typeface="+mn-lt"/>
          <a:ea typeface="ＭＳ Ｐゴシック" pitchFamily="-65" charset="-128"/>
        </a:defRPr>
      </a:lvl3pPr>
      <a:lvl4pPr marL="1079500" indent="-277813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Font typeface="Lucida Grande"/>
        <a:buChar char="□"/>
        <a:defRPr sz="2000" b="0">
          <a:solidFill>
            <a:schemeClr val="tx1"/>
          </a:solidFill>
          <a:latin typeface="+mn-lt"/>
          <a:ea typeface="ＭＳ Ｐゴシック" pitchFamily="-65" charset="-128"/>
        </a:defRPr>
      </a:lvl4pPr>
      <a:lvl5pPr marL="1346200" indent="-26670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Font typeface="Lucida Grande"/>
        <a:buChar char="□"/>
        <a:defRPr sz="2000" b="0">
          <a:solidFill>
            <a:schemeClr val="tx1"/>
          </a:solidFill>
          <a:latin typeface="+mn-lt"/>
          <a:ea typeface="ＭＳ Ｐゴシック" pitchFamily="-65" charset="-128"/>
        </a:defRPr>
      </a:lvl5pPr>
      <a:lvl6pPr marL="2438400" indent="-228600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6pPr>
      <a:lvl7pPr marL="2895600" indent="-228600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7pPr>
      <a:lvl8pPr marL="3352800" indent="-228600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8pPr>
      <a:lvl9pPr marL="3810000" indent="-228600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emf"/><Relationship Id="rId3" Type="http://schemas.openxmlformats.org/officeDocument/2006/relationships/image" Target="../media/image21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3" Type="http://schemas.openxmlformats.org/officeDocument/2006/relationships/image" Target="../media/image22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30.png"/><Relationship Id="rId1" Type="http://schemas.microsoft.com/office/2007/relationships/media" Target="../media/media1.avi"/><Relationship Id="rId2" Type="http://schemas.openxmlformats.org/officeDocument/2006/relationships/video" Target="../media/media1.avi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Turbulent Flow Simulation on HPC</a:t>
            </a:r>
            <a:br>
              <a:rPr lang="en-US" dirty="0" smtClean="0"/>
            </a:br>
            <a:r>
              <a:rPr lang="en-US" dirty="0" smtClean="0"/>
              <a:t>Final Presentation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Marten </a:t>
            </a:r>
            <a:r>
              <a:rPr lang="en-US" dirty="0" err="1" smtClean="0"/>
              <a:t>Lienen</a:t>
            </a:r>
            <a:r>
              <a:rPr lang="en-US" dirty="0" smtClean="0"/>
              <a:t>, Peter </a:t>
            </a:r>
            <a:r>
              <a:rPr lang="en-US" dirty="0" err="1" smtClean="0"/>
              <a:t>Münch</a:t>
            </a:r>
            <a:r>
              <a:rPr lang="en-US" dirty="0" smtClean="0"/>
              <a:t>, Walter </a:t>
            </a:r>
            <a:r>
              <a:rPr lang="en-US" dirty="0" err="1" smtClean="0"/>
              <a:t>Simson</a:t>
            </a:r>
            <a:r>
              <a:rPr lang="en-US" dirty="0" smtClean="0"/>
              <a:t>, Josef Winter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3097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PETSc</a:t>
            </a:r>
            <a:r>
              <a:rPr lang="en-US" dirty="0" smtClean="0"/>
              <a:t>-Optimization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smtClean="0"/>
              <a:t>Marten Lienen, Peter Münch, Walter Simson, Josef Winter 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C94CD-1FE7-0C44-80F4-2964C2C99554}" type="slidenum">
              <a:rPr lang="en-US" noProof="0" smtClean="0"/>
              <a:pPr/>
              <a:t>10</a:t>
            </a:fld>
            <a:endParaRPr lang="en-US" noProof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464" y="1420081"/>
            <a:ext cx="4125761" cy="410973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7275" y="1441852"/>
            <a:ext cx="4135991" cy="411992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007886" y="5700001"/>
            <a:ext cx="11112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 smtClean="0"/>
              <a:t>Laminar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481914" y="5666525"/>
            <a:ext cx="12588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 smtClean="0"/>
              <a:t>Turbulent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1611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Decomposition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Decomposing a 5 x 1 domain into  n = 60 subdomains</a:t>
                </a:r>
              </a:p>
              <a:p>
                <a:r>
                  <a:rPr lang="en-US" dirty="0" smtClean="0"/>
                  <a:t>Prime factorization of n is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de-DE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de-DE" i="1">
                            <a:latin typeface="Cambria Math" charset="0"/>
                          </a:rPr>
                          <m:t>2, 2, 3, 5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675" t="-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smtClean="0"/>
              <a:t>Marten Lienen, Peter Münch, Walter Simson, Josef Winter 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C94CD-1FE7-0C44-80F4-2964C2C99554}" type="slidenum">
              <a:rPr lang="en-US" noProof="0" smtClean="0"/>
              <a:pPr/>
              <a:t>11</a:t>
            </a:fld>
            <a:endParaRPr lang="en-US" noProof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5580" t="24092" r="16504" b="8872"/>
          <a:stretch/>
        </p:blipFill>
        <p:spPr>
          <a:xfrm>
            <a:off x="2447471" y="2499331"/>
            <a:ext cx="4243089" cy="368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121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Instrumentation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Process of modifying programs to detect and report events</a:t>
            </a:r>
            <a:endParaRPr lang="en-US" dirty="0"/>
          </a:p>
          <a:p>
            <a:r>
              <a:rPr lang="en-US" dirty="0" smtClean="0"/>
              <a:t>Manual Instrumentation</a:t>
            </a:r>
          </a:p>
          <a:p>
            <a:pPr lvl="1"/>
            <a:r>
              <a:rPr lang="en-US" dirty="0" smtClean="0"/>
              <a:t>Large effort, error prone</a:t>
            </a:r>
          </a:p>
          <a:p>
            <a:pPr lvl="1"/>
            <a:r>
              <a:rPr lang="en-US" dirty="0" smtClean="0"/>
              <a:t>Difficult to manage</a:t>
            </a:r>
          </a:p>
          <a:p>
            <a:r>
              <a:rPr lang="en-US" dirty="0" smtClean="0"/>
              <a:t>Automatic </a:t>
            </a:r>
            <a:r>
              <a:rPr lang="en-US" dirty="0"/>
              <a:t>i</a:t>
            </a:r>
            <a:r>
              <a:rPr lang="en-US" dirty="0" smtClean="0"/>
              <a:t>nstrumentation</a:t>
            </a:r>
          </a:p>
          <a:p>
            <a:pPr lvl="1"/>
            <a:r>
              <a:rPr lang="en-US" dirty="0" smtClean="0"/>
              <a:t>With compiler wrapper</a:t>
            </a:r>
          </a:p>
          <a:p>
            <a:pPr lvl="1"/>
            <a:r>
              <a:rPr lang="is-IS" dirty="0" smtClean="0"/>
              <a:t>…</a:t>
            </a:r>
          </a:p>
          <a:p>
            <a:r>
              <a:rPr lang="is-IS" dirty="0" smtClean="0"/>
              <a:t>Intrumentation with ScoreP isualisation with Vampir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dirty="0" smtClean="0"/>
              <a:t>Marten </a:t>
            </a:r>
            <a:r>
              <a:rPr lang="en-US" dirty="0" err="1" smtClean="0"/>
              <a:t>Lienen</a:t>
            </a:r>
            <a:r>
              <a:rPr lang="en-US" dirty="0" smtClean="0"/>
              <a:t>, Peter </a:t>
            </a:r>
            <a:r>
              <a:rPr lang="en-US" dirty="0" err="1" smtClean="0"/>
              <a:t>Münch</a:t>
            </a:r>
            <a:r>
              <a:rPr lang="en-US" dirty="0" smtClean="0"/>
              <a:t>, Walter </a:t>
            </a:r>
            <a:r>
              <a:rPr lang="en-US" dirty="0" err="1" smtClean="0"/>
              <a:t>Simson</a:t>
            </a:r>
            <a:r>
              <a:rPr lang="en-US" dirty="0" smtClean="0"/>
              <a:t>, Josef Winter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C94CD-1FE7-0C44-80F4-2964C2C99554}" type="slidenum">
              <a:rPr lang="en-US" noProof="0" smtClean="0"/>
              <a:pPr/>
              <a:t>12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06806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ScoreP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dirty="0" smtClean="0"/>
              <a:t>Marten </a:t>
            </a:r>
            <a:r>
              <a:rPr lang="en-US" dirty="0" err="1" smtClean="0"/>
              <a:t>Lienen</a:t>
            </a:r>
            <a:r>
              <a:rPr lang="en-US" dirty="0" smtClean="0"/>
              <a:t>, Peter </a:t>
            </a:r>
            <a:r>
              <a:rPr lang="en-US" dirty="0" err="1" smtClean="0"/>
              <a:t>Münch</a:t>
            </a:r>
            <a:r>
              <a:rPr lang="en-US" dirty="0" smtClean="0"/>
              <a:t>, Walter </a:t>
            </a:r>
            <a:r>
              <a:rPr lang="en-US" dirty="0" err="1" smtClean="0"/>
              <a:t>Simson</a:t>
            </a:r>
            <a:r>
              <a:rPr lang="en-US" dirty="0" smtClean="0"/>
              <a:t>, Josef Winter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C94CD-1FE7-0C44-80F4-2964C2C99554}" type="slidenum">
              <a:rPr lang="en-US" noProof="0" smtClean="0"/>
              <a:pPr/>
              <a:t>13</a:t>
            </a:fld>
            <a:endParaRPr lang="en-US" noProof="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0" y="3118504"/>
            <a:ext cx="8218715" cy="161512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166" y="1652840"/>
            <a:ext cx="7505700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917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ScoreP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dirty="0" smtClean="0"/>
              <a:t>Marten </a:t>
            </a:r>
            <a:r>
              <a:rPr lang="en-US" dirty="0" err="1" smtClean="0"/>
              <a:t>Lienen</a:t>
            </a:r>
            <a:r>
              <a:rPr lang="en-US" dirty="0" smtClean="0"/>
              <a:t>, Peter </a:t>
            </a:r>
            <a:r>
              <a:rPr lang="en-US" dirty="0" err="1" smtClean="0"/>
              <a:t>Münch</a:t>
            </a:r>
            <a:r>
              <a:rPr lang="en-US" dirty="0" smtClean="0"/>
              <a:t>, Walter </a:t>
            </a:r>
            <a:r>
              <a:rPr lang="en-US" dirty="0" err="1" smtClean="0"/>
              <a:t>Simson</a:t>
            </a:r>
            <a:r>
              <a:rPr lang="en-US" dirty="0" smtClean="0"/>
              <a:t>, Josef Winter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C94CD-1FE7-0C44-80F4-2964C2C99554}" type="slidenum">
              <a:rPr lang="en-US" noProof="0" smtClean="0"/>
              <a:pPr/>
              <a:t>14</a:t>
            </a:fld>
            <a:endParaRPr lang="en-US" noProof="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0" y="3041359"/>
            <a:ext cx="8326936" cy="162627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6" t="10666" r="-146" b="39357"/>
          <a:stretch/>
        </p:blipFill>
        <p:spPr>
          <a:xfrm>
            <a:off x="935854" y="1589314"/>
            <a:ext cx="7471228" cy="850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811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ScoreP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dirty="0" smtClean="0"/>
              <a:t>Marten </a:t>
            </a:r>
            <a:r>
              <a:rPr lang="en-US" dirty="0" err="1" smtClean="0"/>
              <a:t>Lienen</a:t>
            </a:r>
            <a:r>
              <a:rPr lang="en-US" dirty="0" smtClean="0"/>
              <a:t>, Peter </a:t>
            </a:r>
            <a:r>
              <a:rPr lang="en-US" dirty="0" err="1" smtClean="0"/>
              <a:t>Münch</a:t>
            </a:r>
            <a:r>
              <a:rPr lang="en-US" dirty="0" smtClean="0"/>
              <a:t>, Walter </a:t>
            </a:r>
            <a:r>
              <a:rPr lang="en-US" dirty="0" err="1" smtClean="0"/>
              <a:t>Simson</a:t>
            </a:r>
            <a:r>
              <a:rPr lang="en-US" dirty="0" smtClean="0"/>
              <a:t>, Josef Winter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C94CD-1FE7-0C44-80F4-2964C2C99554}" type="slidenum">
              <a:rPr lang="en-US" noProof="0" smtClean="0"/>
              <a:pPr/>
              <a:t>15</a:t>
            </a:fld>
            <a:endParaRPr lang="en-US" noProof="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7372" y="5494150"/>
            <a:ext cx="9144000" cy="34412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87" y="2748434"/>
            <a:ext cx="9144000" cy="186452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6991" y="1451328"/>
            <a:ext cx="6584043" cy="957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115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sz="4000" dirty="0" smtClean="0"/>
              <a:t>Conclusion</a:t>
            </a:r>
            <a:br>
              <a:rPr lang="en-GB" sz="4000" dirty="0" smtClean="0"/>
            </a:br>
            <a:endParaRPr lang="de-DE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Successful </a:t>
            </a:r>
            <a:r>
              <a:rPr lang="en-GB" dirty="0"/>
              <a:t>implementation </a:t>
            </a:r>
            <a:r>
              <a:rPr lang="en-GB" dirty="0" smtClean="0"/>
              <a:t>of the k-ɛ </a:t>
            </a:r>
            <a:r>
              <a:rPr lang="en-GB" dirty="0"/>
              <a:t>turbulence </a:t>
            </a:r>
            <a:r>
              <a:rPr lang="en-GB" dirty="0" smtClean="0"/>
              <a:t>model</a:t>
            </a:r>
            <a:r>
              <a:rPr lang="de-DE" dirty="0" smtClean="0"/>
              <a:t> (</a:t>
            </a:r>
            <a:r>
              <a:rPr lang="en-US" dirty="0" smtClean="0"/>
              <a:t>error</a:t>
            </a:r>
            <a:r>
              <a:rPr lang="de-DE" dirty="0" smtClean="0"/>
              <a:t> </a:t>
            </a:r>
            <a:r>
              <a:rPr lang="en-US" dirty="0" smtClean="0"/>
              <a:t>for</a:t>
            </a:r>
            <a:r>
              <a:rPr lang="de-DE" dirty="0" smtClean="0"/>
              <a:t> channel simulation &lt;10%)</a:t>
            </a:r>
          </a:p>
          <a:p>
            <a:r>
              <a:rPr lang="en-GB" dirty="0" err="1" smtClean="0"/>
              <a:t>PETSc</a:t>
            </a:r>
            <a:r>
              <a:rPr lang="en-GB" dirty="0" smtClean="0"/>
              <a:t> can be optimized (up to one order of magnitude more efficient that the default configuration)</a:t>
            </a:r>
          </a:p>
          <a:p>
            <a:r>
              <a:rPr lang="en-GB" dirty="0" smtClean="0"/>
              <a:t>Binary </a:t>
            </a:r>
            <a:r>
              <a:rPr lang="en-GB" dirty="0" err="1" smtClean="0"/>
              <a:t>ParaView</a:t>
            </a:r>
            <a:r>
              <a:rPr lang="en-GB" dirty="0" smtClean="0"/>
              <a:t> output </a:t>
            </a:r>
            <a:r>
              <a:rPr lang="en-GB" dirty="0"/>
              <a:t>with HDF5 could </a:t>
            </a:r>
            <a:r>
              <a:rPr lang="en-GB" dirty="0" smtClean="0"/>
              <a:t>be extended to serve as checkpoint</a:t>
            </a:r>
          </a:p>
        </p:txBody>
      </p:sp>
    </p:spTree>
    <p:extLst>
      <p:ext uri="{BB962C8B-B14F-4D97-AF65-F5344CB8AC3E}">
        <p14:creationId xmlns:p14="http://schemas.microsoft.com/office/powerpoint/2010/main" val="1152602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Karman Vortex Street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smtClean="0"/>
              <a:t>Marten Lienen, Peter Münch, Walter Simson, Josef Winter 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C94CD-1FE7-0C44-80F4-2964C2C99554}" type="slidenum">
              <a:rPr lang="en-US" noProof="0" smtClean="0"/>
              <a:pPr/>
              <a:t>17</a:t>
            </a:fld>
            <a:endParaRPr lang="en-US" noProof="0"/>
          </a:p>
        </p:txBody>
      </p:sp>
      <p:pic>
        <p:nvPicPr>
          <p:cNvPr id="3" name="karman-a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98714" y="2040391"/>
            <a:ext cx="7946571" cy="2641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031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Basics of the </a:t>
            </a:r>
            <a:r>
              <a:rPr lang="en-GB" i="1" dirty="0"/>
              <a:t>k-</a:t>
            </a:r>
            <a:r>
              <a:rPr lang="en-GB" i="1" dirty="0" err="1"/>
              <a:t>ɛ</a:t>
            </a:r>
            <a:r>
              <a:rPr lang="en-GB" dirty="0"/>
              <a:t> </a:t>
            </a:r>
            <a:r>
              <a:rPr lang="en-GB" dirty="0" smtClean="0"/>
              <a:t>Turbulence Model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smtClean="0"/>
              <a:t>Marten Lienen, Peter Münch, Walter Simson, Josef Winter 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C94CD-1FE7-0C44-80F4-2964C2C99554}" type="slidenum">
              <a:rPr lang="en-US" noProof="0" smtClean="0"/>
              <a:pPr/>
              <a:t>2</a:t>
            </a:fld>
            <a:endParaRPr lang="en-US" noProof="0"/>
          </a:p>
        </p:txBody>
      </p:sp>
      <p:sp>
        <p:nvSpPr>
          <p:cNvPr id="7" name="TextBox 6"/>
          <p:cNvSpPr txBox="1"/>
          <p:nvPr/>
        </p:nvSpPr>
        <p:spPr>
          <a:xfrm>
            <a:off x="5859975" y="5054339"/>
            <a:ext cx="25523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/>
              <a:t>k-ɛ</a:t>
            </a:r>
            <a:r>
              <a:rPr lang="de-DE" dirty="0"/>
              <a:t> </a:t>
            </a:r>
            <a:r>
              <a:rPr lang="de-DE" dirty="0" err="1"/>
              <a:t>turbulence</a:t>
            </a:r>
            <a:r>
              <a:rPr lang="de-DE" dirty="0"/>
              <a:t> </a:t>
            </a:r>
            <a:r>
              <a:rPr lang="de-DE" dirty="0" err="1" smtClean="0"/>
              <a:t>model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-167779" y="1854987"/>
                <a:ext cx="6818151" cy="833651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ctrlPr>
                            <a:rPr lang="en-GB" sz="3200" i="1" smtClean="0">
                              <a:latin typeface="Cambria Math" charset="0"/>
                            </a:rPr>
                          </m:ctrlPr>
                        </m:barPr>
                        <m:e>
                          <m:r>
                            <a:rPr lang="de-DE" sz="3200" b="0" i="1" smtClean="0">
                              <a:latin typeface="Cambria Math" charset="0"/>
                            </a:rPr>
                            <m:t>𝑢</m:t>
                          </m:r>
                        </m:e>
                      </m:bar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sz="32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)=</m:t>
                      </m:r>
                      <m:d>
                        <m:dPr>
                          <m:begChr m:val="⟨"/>
                          <m:endChr m:val="⟩"/>
                          <m:ctrlPr>
                            <a:rPr lang="en-GB" sz="3200" i="1">
                              <a:latin typeface="Cambria Math" charset="0"/>
                            </a:rPr>
                          </m:ctrlPr>
                        </m:dPr>
                        <m:e>
                          <m:bar>
                            <m:barPr>
                              <m:ctrlPr>
                                <a:rPr lang="en-GB" sz="3200" i="1" smtClean="0">
                                  <a:latin typeface="Cambria Math" charset="0"/>
                                </a:rPr>
                              </m:ctrlPr>
                            </m:barPr>
                            <m:e>
                              <m:r>
                                <a:rPr lang="de-DE" sz="3200" b="0" i="1" smtClean="0">
                                  <a:latin typeface="Cambria Math" charset="0"/>
                                </a:rPr>
                                <m:t>𝑢</m:t>
                              </m:r>
                            </m:e>
                          </m:bar>
                        </m:e>
                      </m:d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sz="32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GB" sz="3200" i="1">
                          <a:latin typeface="Cambria Math" panose="02040503050406030204" pitchFamily="18" charset="0"/>
                        </a:rPr>
                        <m:t>+</m:t>
                      </m:r>
                      <m:bar>
                        <m:barPr>
                          <m:ctrlPr>
                            <a:rPr lang="en-GB" sz="3200" i="1" smtClean="0">
                              <a:latin typeface="Cambria Math" charset="0"/>
                            </a:rPr>
                          </m:ctrlPr>
                        </m:barPr>
                        <m:e>
                          <m:r>
                            <a:rPr lang="de-DE" sz="3200" b="0" i="1" smtClean="0">
                              <a:latin typeface="Cambria Math" charset="0"/>
                            </a:rPr>
                            <m:t>𝑢</m:t>
                          </m:r>
                        </m:e>
                      </m:bar>
                      <m:r>
                        <a:rPr lang="en-GB" sz="3200" i="1">
                          <a:latin typeface="Cambria Math" panose="02040503050406030204" pitchFamily="18" charset="0"/>
                        </a:rPr>
                        <m:t>′(</m:t>
                      </m:r>
                      <m:sSub>
                        <m:sSubPr>
                          <m:ctrlPr>
                            <a:rPr lang="en-GB" sz="32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DE" sz="3200" dirty="0"/>
              </a:p>
              <a:p>
                <a:pPr marL="0" indent="0" algn="ctr">
                  <a:buNone/>
                </a:pPr>
                <a:endParaRPr lang="en-GB" sz="4000" dirty="0"/>
              </a:p>
              <a:p>
                <a:pPr marL="0" indent="0" algn="ctr">
                  <a:buNone/>
                </a:pPr>
                <a:endParaRPr lang="en-GB" sz="4000" dirty="0"/>
              </a:p>
              <a:p>
                <a:pPr marL="0" indent="0">
                  <a:buNone/>
                </a:pPr>
                <a:endParaRPr lang="de-DE" sz="4000" dirty="0"/>
              </a:p>
            </p:txBody>
          </p:sp>
        </mc:Choice>
        <mc:Fallback xmlns="">
          <p:sp>
            <p:nvSpPr>
              <p:cNvPr id="8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-167779" y="1854987"/>
                <a:ext cx="6818151" cy="833651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/>
          <p:cNvCxnSpPr>
            <a:endCxn id="18" idx="0"/>
          </p:cNvCxnSpPr>
          <p:nvPr/>
        </p:nvCxnSpPr>
        <p:spPr>
          <a:xfrm flipH="1">
            <a:off x="1118499" y="2396033"/>
            <a:ext cx="1742314" cy="194860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endCxn id="20" idx="0"/>
          </p:cNvCxnSpPr>
          <p:nvPr/>
        </p:nvCxnSpPr>
        <p:spPr>
          <a:xfrm flipH="1">
            <a:off x="2216345" y="2406085"/>
            <a:ext cx="2117128" cy="194817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ight Brace 10"/>
          <p:cNvSpPr/>
          <p:nvPr/>
        </p:nvSpPr>
        <p:spPr>
          <a:xfrm rot="5400000">
            <a:off x="2119885" y="4062905"/>
            <a:ext cx="242256" cy="2277013"/>
          </a:xfrm>
          <a:prstGeom prst="rightBrace">
            <a:avLst>
              <a:gd name="adj1" fmla="val 234980"/>
              <a:gd name="adj2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Box 11"/>
          <p:cNvSpPr txBox="1"/>
          <p:nvPr/>
        </p:nvSpPr>
        <p:spPr>
          <a:xfrm>
            <a:off x="1047129" y="5332586"/>
            <a:ext cx="23358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Kolmogorov theory</a:t>
            </a:r>
            <a:endParaRPr lang="de-DE" dirty="0"/>
          </a:p>
        </p:txBody>
      </p:sp>
      <p:sp>
        <p:nvSpPr>
          <p:cNvPr id="13" name="TextBox 12"/>
          <p:cNvSpPr txBox="1"/>
          <p:nvPr/>
        </p:nvSpPr>
        <p:spPr>
          <a:xfrm>
            <a:off x="413329" y="2934276"/>
            <a:ext cx="2223686" cy="4001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rgbClr val="0070C0"/>
                </a:solidFill>
              </a:rPr>
              <a:t>laminar </a:t>
            </a:r>
            <a:r>
              <a:rPr lang="en-GB" dirty="0">
                <a:solidFill>
                  <a:srgbClr val="0070C0"/>
                </a:solidFill>
              </a:rPr>
              <a:t>basic flow</a:t>
            </a:r>
            <a:endParaRPr lang="de-DE" dirty="0">
              <a:solidFill>
                <a:srgbClr val="0070C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117249" y="2938193"/>
            <a:ext cx="2351926" cy="4001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rgbClr val="0070C0"/>
                </a:solidFill>
              </a:rPr>
              <a:t>fluctuation </a:t>
            </a:r>
            <a:r>
              <a:rPr lang="en-GB" dirty="0" err="1" smtClean="0">
                <a:solidFill>
                  <a:srgbClr val="0070C0"/>
                </a:solidFill>
              </a:rPr>
              <a:t>flowfield</a:t>
            </a:r>
            <a:endParaRPr lang="de-DE" dirty="0">
              <a:solidFill>
                <a:srgbClr val="0070C0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1828168" y="4290962"/>
            <a:ext cx="728278" cy="712266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Oval 15"/>
          <p:cNvSpPr/>
          <p:nvPr/>
        </p:nvSpPr>
        <p:spPr>
          <a:xfrm>
            <a:off x="2733775" y="3987969"/>
            <a:ext cx="543672" cy="533794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833004" y="4344639"/>
                <a:ext cx="570989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2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de-DE" sz="3200" dirty="0"/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004" y="4344639"/>
                <a:ext cx="570989" cy="58477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1230029" y="4021634"/>
                <a:ext cx="729880" cy="9317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groupChr>
                        <m:groupChrPr>
                          <m:chr m:val="→"/>
                          <m:vertJc m:val="bot"/>
                          <m:ctrlPr>
                            <a:rPr lang="de-DE" sz="4000" i="1" dirty="0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</m:ctrlPr>
                        </m:groupChrPr>
                        <m:e>
                          <m:r>
                            <m:rPr>
                              <m:sty m:val="p"/>
                              <m:brk m:alnAt="2"/>
                            </m:rPr>
                            <a:rPr lang="el-GR" sz="40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Π</m:t>
                          </m:r>
                        </m:e>
                      </m:groupCh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0029" y="4021634"/>
                <a:ext cx="729880" cy="93173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1917417" y="4354262"/>
                <a:ext cx="597856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200" i="1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𝐾</m:t>
                      </m:r>
                    </m:oMath>
                  </m:oMathPara>
                </a14:m>
                <a:endParaRPr lang="de-DE" sz="3200" dirty="0"/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7417" y="4354262"/>
                <a:ext cx="597856" cy="584775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2637015" y="4109648"/>
                <a:ext cx="729880" cy="86882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groupChr>
                        <m:groupChrPr>
                          <m:chr m:val="→"/>
                          <m:vertJc m:val="bot"/>
                          <m:ctrlPr>
                            <a:rPr lang="de-DE" sz="4000" i="1" dirty="0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</m:ctrlPr>
                        </m:groupChrPr>
                        <m:e>
                          <m:r>
                            <a:rPr lang="el-GR" sz="400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</m:groupCh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7015" y="4109648"/>
                <a:ext cx="729880" cy="868828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3229703" y="4333077"/>
                <a:ext cx="58862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200" i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de-DE" sz="3200" dirty="0"/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9703" y="4333077"/>
                <a:ext cx="588623" cy="584775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Connector 22"/>
          <p:cNvCxnSpPr/>
          <p:nvPr/>
        </p:nvCxnSpPr>
        <p:spPr>
          <a:xfrm flipV="1">
            <a:off x="2493496" y="4354928"/>
            <a:ext cx="287289" cy="68730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41"/>
          <p:cNvCxnSpPr>
            <a:endCxn id="38" idx="1"/>
          </p:cNvCxnSpPr>
          <p:nvPr/>
        </p:nvCxnSpPr>
        <p:spPr>
          <a:xfrm>
            <a:off x="3277447" y="4236532"/>
            <a:ext cx="2749837" cy="13615"/>
          </a:xfrm>
          <a:prstGeom prst="straightConnector1">
            <a:avLst/>
          </a:prstGeom>
          <a:ln w="5080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/>
              <p:cNvSpPr txBox="1"/>
              <p:nvPr/>
            </p:nvSpPr>
            <p:spPr>
              <a:xfrm>
                <a:off x="6027284" y="3709902"/>
                <a:ext cx="2249270" cy="10804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20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GB" sz="3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𝜈</m:t>
                          </m:r>
                        </m:e>
                        <m:sub>
                          <m:r>
                            <a:rPr lang="en-GB" sz="3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GB" sz="32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320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GB" sz="3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GB" sz="3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b>
                      </m:sSub>
                      <m:f>
                        <m:fPr>
                          <m:ctrlPr>
                            <a:rPr lang="en-GB" sz="3200" i="1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GB" sz="3200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GB" sz="3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p>
                              <m:r>
                                <a:rPr lang="en-GB" sz="32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GB" sz="3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𝜀</m:t>
                          </m:r>
                        </m:den>
                      </m:f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7284" y="3709902"/>
                <a:ext cx="2249270" cy="1080489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Right Brace 40"/>
          <p:cNvSpPr/>
          <p:nvPr/>
        </p:nvSpPr>
        <p:spPr>
          <a:xfrm rot="5400000">
            <a:off x="7014998" y="3761296"/>
            <a:ext cx="242256" cy="2277013"/>
          </a:xfrm>
          <a:prstGeom prst="rightBrace">
            <a:avLst>
              <a:gd name="adj1" fmla="val 234980"/>
              <a:gd name="adj2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01927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 animBg="1"/>
      <p:bldP spid="12" grpId="0"/>
      <p:bldP spid="13" grpId="0" animBg="1"/>
      <p:bldP spid="14" grpId="0" animBg="1"/>
      <p:bldP spid="15" grpId="0" animBg="1"/>
      <p:bldP spid="16" grpId="0" animBg="1"/>
      <p:bldP spid="18" grpId="0"/>
      <p:bldP spid="19" grpId="0"/>
      <p:bldP spid="20" grpId="0"/>
      <p:bldP spid="21" grpId="0"/>
      <p:bldP spid="22" grpId="0"/>
      <p:bldP spid="38" grpId="0"/>
      <p:bldP spid="4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Requirements of the </a:t>
            </a:r>
            <a:r>
              <a:rPr lang="en-GB" i="1" dirty="0"/>
              <a:t>k-</a:t>
            </a:r>
            <a:r>
              <a:rPr lang="en-GB" i="1" dirty="0" err="1"/>
              <a:t>ɛ</a:t>
            </a:r>
            <a:r>
              <a:rPr lang="en-GB" dirty="0"/>
              <a:t> Turbulence </a:t>
            </a:r>
            <a:r>
              <a:rPr lang="en-GB" dirty="0" smtClean="0"/>
              <a:t>Model</a:t>
            </a:r>
            <a:r>
              <a:rPr lang="en-US" dirty="0" smtClean="0"/>
              <a:t>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Solving two additional transport equations</a:t>
                </a:r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:r>
                  <a:rPr lang="en-US" dirty="0" smtClean="0"/>
                  <a:t>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de-DE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GB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𝑘</m:t>
                        </m:r>
                      </m:num>
                      <m:den>
                        <m:r>
                          <a:rPr lang="en-GB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GB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GB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f>
                      <m:fPr>
                        <m:ctrlPr>
                          <a:rPr lang="en-GB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GB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𝑘</m:t>
                        </m:r>
                      </m:num>
                      <m:den>
                        <m:r>
                          <a:rPr lang="en-GB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GB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GB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GB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GB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GB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  <m:d>
                      <m:dPr>
                        <m:ctrlPr>
                          <a:rPr lang="en-GB" i="1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f>
                          <m:fPr>
                            <m:ctrlPr>
                              <a:rPr lang="en-GB" i="1"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num>
                          <m:den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GB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den>
                        </m:f>
                      </m:e>
                    </m:d>
                    <m:r>
                      <a:rPr lang="en-GB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GB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𝜀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l-GR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Π</m:t>
                    </m:r>
                  </m:oMath>
                </a14:m>
                <a:endParaRPr lang="en-GB" i="1" dirty="0" smtClean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GB" i="1" dirty="0">
                    <a:latin typeface="Cambria Math" panose="02040503050406030204" pitchFamily="18" charset="0"/>
                  </a:rPr>
                  <a:t> </a:t>
                </a:r>
                <a:r>
                  <a:rPr lang="en-GB" i="1" dirty="0" smtClean="0">
                    <a:latin typeface="Cambria Math" panose="02040503050406030204" pitchFamily="18" charset="0"/>
                  </a:rPr>
                  <a:t>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de-DE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GB" i="1">
                            <a:latin typeface="Cambria Math" panose="02040503050406030204" pitchFamily="18" charset="0"/>
                          </a:rPr>
                          <m:t>𝜕𝜀</m:t>
                        </m:r>
                      </m:num>
                      <m:den>
                        <m:r>
                          <a:rPr lang="en-GB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GB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GB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f>
                      <m:fPr>
                        <m:ctrlPr>
                          <a:rPr lang="en-GB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GB" i="1">
                            <a:latin typeface="Cambria Math" panose="02040503050406030204" pitchFamily="18" charset="0"/>
                          </a:rPr>
                          <m:t>𝜕𝜀</m:t>
                        </m:r>
                      </m:num>
                      <m:den>
                        <m:r>
                          <a:rPr lang="en-GB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GB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GB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GB" i="1"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GB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GB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  <m:d>
                      <m:dPr>
                        <m:ctrlPr>
                          <a:rPr lang="en-GB" i="1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𝜀</m:t>
                            </m:r>
                          </m:sub>
                        </m:sSub>
                        <m:f>
                          <m:fPr>
                            <m:ctrlPr>
                              <a:rPr lang="en-GB" i="1"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𝜕𝜀</m:t>
                            </m:r>
                          </m:num>
                          <m:den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GB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den>
                        </m:f>
                      </m:e>
                    </m:d>
                    <m:r>
                      <a:rPr lang="en-GB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GB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𝜀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f>
                      <m:fPr>
                        <m:ctrlPr>
                          <a:rPr lang="en-GB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GB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GB" i="1">
                            <a:latin typeface="Cambria Math" panose="02040503050406030204" pitchFamily="18" charset="0"/>
                          </a:rPr>
                          <m:t>𝑇</m:t>
                        </m:r>
                      </m:den>
                    </m:f>
                    <m:r>
                      <a:rPr lang="en-GB" i="1">
                        <a:latin typeface="Cambria Math" panose="02040503050406030204" pitchFamily="18" charset="0"/>
                      </a:rPr>
                      <m:t>𝜀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GB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𝜀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m:rPr>
                        <m:sty m:val="p"/>
                      </m:rPr>
                      <a:rPr lang="el-GR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Π</m:t>
                    </m:r>
                  </m:oMath>
                </a14:m>
                <a:endParaRPr lang="en-GB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675" t="-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smtClean="0"/>
              <a:t>Marten Lienen, Peter Münch, Walter Simson, Josef Winter 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C94CD-1FE7-0C44-80F4-2964C2C99554}" type="slidenum">
              <a:rPr lang="en-US" noProof="0" smtClean="0"/>
              <a:pPr/>
              <a:t>3</a:t>
            </a:fld>
            <a:endParaRPr lang="en-US" noProof="0"/>
          </a:p>
        </p:txBody>
      </p:sp>
      <p:sp>
        <p:nvSpPr>
          <p:cNvPr id="6" name="Oval 5"/>
          <p:cNvSpPr/>
          <p:nvPr/>
        </p:nvSpPr>
        <p:spPr>
          <a:xfrm>
            <a:off x="1637457" y="3072534"/>
            <a:ext cx="358346" cy="370703"/>
          </a:xfrm>
          <a:prstGeom prst="ellipse">
            <a:avLst/>
          </a:prstGeom>
          <a:noFill/>
          <a:ln w="381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Oval 6"/>
          <p:cNvSpPr/>
          <p:nvPr/>
        </p:nvSpPr>
        <p:spPr>
          <a:xfrm>
            <a:off x="1637457" y="2451359"/>
            <a:ext cx="358346" cy="370703"/>
          </a:xfrm>
          <a:prstGeom prst="ellipse">
            <a:avLst/>
          </a:prstGeom>
          <a:noFill/>
          <a:ln w="381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8" name="Straight Arrow Connector 7"/>
          <p:cNvCxnSpPr>
            <a:stCxn id="6" idx="4"/>
          </p:cNvCxnSpPr>
          <p:nvPr/>
        </p:nvCxnSpPr>
        <p:spPr>
          <a:xfrm>
            <a:off x="1816630" y="3443237"/>
            <a:ext cx="982607" cy="1628721"/>
          </a:xfrm>
          <a:prstGeom prst="straightConnector1">
            <a:avLst/>
          </a:prstGeom>
          <a:ln w="381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7" idx="4"/>
          </p:cNvCxnSpPr>
          <p:nvPr/>
        </p:nvCxnSpPr>
        <p:spPr>
          <a:xfrm>
            <a:off x="1816630" y="2822062"/>
            <a:ext cx="982607" cy="2249896"/>
          </a:xfrm>
          <a:prstGeom prst="straightConnector1">
            <a:avLst/>
          </a:prstGeom>
          <a:ln w="381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691351" y="5071958"/>
            <a:ext cx="65551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dirty="0" smtClean="0"/>
              <a:t>Improvements in velocity profile?</a:t>
            </a:r>
          </a:p>
          <a:p>
            <a:pPr algn="l"/>
            <a:r>
              <a:rPr lang="en-GB" dirty="0" smtClean="0"/>
              <a:t>Where is K produced and where dissipated?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2592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Validation – Velocity Profiles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Re = 5600</a:t>
            </a:r>
          </a:p>
          <a:p>
            <a:r>
              <a:rPr lang="en-US" dirty="0" smtClean="0"/>
              <a:t>Linear Scale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Half-Logarithmic Scale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smtClean="0"/>
              <a:t>Marten Lienen, Peter Münch, Walter Simson, Josef Winter 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EA83A0-A104-9441-ACE9-BF30B05124E9}" type="slidenum">
              <a:rPr lang="en-US" noProof="0" smtClean="0"/>
              <a:pPr/>
              <a:t>4</a:t>
            </a:fld>
            <a:endParaRPr lang="en-US" noProof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010" y="2727827"/>
            <a:ext cx="4495190" cy="326257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0282" y="2727827"/>
            <a:ext cx="4500912" cy="3284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611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Gain and Loss of Turbulent Kinetic Energy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 = 13750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smtClean="0"/>
              <a:t>Marten Lienen, Peter Münch, Walter Simson, Josef Winter 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C94CD-1FE7-0C44-80F4-2964C2C99554}" type="slidenum">
              <a:rPr lang="en-US" noProof="0" smtClean="0"/>
              <a:pPr/>
              <a:t>5</a:t>
            </a:fld>
            <a:endParaRPr lang="en-US" noProof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3605" y="2266641"/>
            <a:ext cx="7099260" cy="3736975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 bwMode="auto">
          <a:xfrm>
            <a:off x="1592344" y="4027067"/>
            <a:ext cx="6120000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" name="Straight Arrow Connector 13"/>
          <p:cNvCxnSpPr/>
          <p:nvPr/>
        </p:nvCxnSpPr>
        <p:spPr bwMode="auto">
          <a:xfrm>
            <a:off x="1689028" y="3196354"/>
            <a:ext cx="0" cy="1764064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</p:spPr>
      </p:cxnSp>
      <p:sp>
        <p:nvSpPr>
          <p:cNvPr id="17" name="TextBox 16"/>
          <p:cNvSpPr txBox="1"/>
          <p:nvPr/>
        </p:nvSpPr>
        <p:spPr>
          <a:xfrm rot="16200000">
            <a:off x="871729" y="4745733"/>
            <a:ext cx="10230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Loss </a:t>
            </a:r>
            <a:r>
              <a:rPr lang="en-US" dirty="0" smtClean="0"/>
              <a:t>[-]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 rot="16200000">
            <a:off x="876255" y="3023988"/>
            <a:ext cx="10230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Gain [-]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3037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Gain and Loss of Turbulent Kinetic Energy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 = 13750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smtClean="0"/>
              <a:t>Marten Lienen, Peter Münch, Walter Simson, Josef Winter 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C94CD-1FE7-0C44-80F4-2964C2C99554}" type="slidenum">
              <a:rPr lang="en-US" noProof="0" smtClean="0"/>
              <a:pPr/>
              <a:t>6</a:t>
            </a:fld>
            <a:endParaRPr lang="en-US" noProof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3605" y="2266641"/>
            <a:ext cx="7099259" cy="3736975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 bwMode="auto">
          <a:xfrm>
            <a:off x="1592344" y="4027067"/>
            <a:ext cx="6120000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4" name="Straight Arrow Connector 13"/>
          <p:cNvCxnSpPr/>
          <p:nvPr/>
        </p:nvCxnSpPr>
        <p:spPr bwMode="auto">
          <a:xfrm>
            <a:off x="1689028" y="3196354"/>
            <a:ext cx="0" cy="1764064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</p:spPr>
      </p:cxnSp>
      <p:sp>
        <p:nvSpPr>
          <p:cNvPr id="17" name="TextBox 16"/>
          <p:cNvSpPr txBox="1"/>
          <p:nvPr/>
        </p:nvSpPr>
        <p:spPr>
          <a:xfrm rot="16200000">
            <a:off x="871729" y="4745733"/>
            <a:ext cx="10230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Loss </a:t>
            </a:r>
            <a:r>
              <a:rPr lang="en-US" dirty="0" smtClean="0"/>
              <a:t>[-]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 rot="16200000">
            <a:off x="876255" y="3023988"/>
            <a:ext cx="10230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Gain [-]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438376" y="5879087"/>
            <a:ext cx="15953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Pope (2000)</a:t>
            </a:r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 bwMode="auto">
          <a:xfrm flipV="1">
            <a:off x="7078568" y="6090028"/>
            <a:ext cx="403352" cy="0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25805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Data Output with HDF5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smtClean="0"/>
              <a:t>Marten Lienen, Peter Münch, Walter Simson, Josef Winter 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C94CD-1FE7-0C44-80F4-2964C2C99554}" type="slidenum">
              <a:rPr lang="en-US" noProof="0" smtClean="0"/>
              <a:pPr/>
              <a:t>7</a:t>
            </a:fld>
            <a:endParaRPr lang="en-US" noProof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0" y="2184399"/>
            <a:ext cx="3162300" cy="27813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8523" y="2240728"/>
            <a:ext cx="1338493" cy="133849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8524" y="4177159"/>
            <a:ext cx="1338493" cy="1338493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 bwMode="auto">
          <a:xfrm flipH="1">
            <a:off x="3670301" y="2975222"/>
            <a:ext cx="3481618" cy="316789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chemeClr val="accent4">
                <a:lumMod val="5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4" name="Straight Arrow Connector 13"/>
          <p:cNvCxnSpPr/>
          <p:nvPr/>
        </p:nvCxnSpPr>
        <p:spPr bwMode="auto">
          <a:xfrm flipH="1">
            <a:off x="2336801" y="3143250"/>
            <a:ext cx="4815118" cy="1416867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chemeClr val="accent4">
                <a:lumMod val="5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7" name="Straight Arrow Connector 16"/>
          <p:cNvCxnSpPr/>
          <p:nvPr/>
        </p:nvCxnSpPr>
        <p:spPr bwMode="auto">
          <a:xfrm flipH="1" flipV="1">
            <a:off x="3670300" y="3819525"/>
            <a:ext cx="3406776" cy="1026880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chemeClr val="accent4">
                <a:lumMod val="5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9" name="Straight Arrow Connector 18"/>
          <p:cNvCxnSpPr/>
          <p:nvPr/>
        </p:nvCxnSpPr>
        <p:spPr bwMode="auto">
          <a:xfrm flipH="1" flipV="1">
            <a:off x="2336802" y="4793886"/>
            <a:ext cx="4740273" cy="267417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chemeClr val="accent4">
                <a:lumMod val="5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1201664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Data Output with </a:t>
            </a:r>
            <a:r>
              <a:rPr lang="en-US" dirty="0" smtClean="0"/>
              <a:t>HDF5 and XDMF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smtClean="0"/>
              <a:t>Marten Lienen, Peter Münch, Walter Simson, Josef Winter 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C94CD-1FE7-0C44-80F4-2964C2C99554}" type="slidenum">
              <a:rPr lang="en-US" noProof="0" smtClean="0"/>
              <a:pPr/>
              <a:t>8</a:t>
            </a:fld>
            <a:endParaRPr lang="en-US" noProof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5088" y="2155910"/>
            <a:ext cx="4763605" cy="335262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0" y="2184399"/>
            <a:ext cx="3162300" cy="2781300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 bwMode="auto">
          <a:xfrm flipH="1">
            <a:off x="2324102" y="2819400"/>
            <a:ext cx="2244914" cy="1724025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chemeClr val="accent4">
                <a:lumMod val="5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4" name="Straight Arrow Connector 13"/>
          <p:cNvCxnSpPr/>
          <p:nvPr/>
        </p:nvCxnSpPr>
        <p:spPr bwMode="auto">
          <a:xfrm flipH="1" flipV="1">
            <a:off x="3571876" y="3305175"/>
            <a:ext cx="1333499" cy="1143922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chemeClr val="accent4">
                <a:lumMod val="5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1603921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PETSc</a:t>
            </a:r>
            <a:r>
              <a:rPr lang="en-US" dirty="0" smtClean="0"/>
              <a:t>-Optimization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smtClean="0"/>
              <a:t>Marten Lienen, Peter Münch, Walter Simson, Josef Winter 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C94CD-1FE7-0C44-80F4-2964C2C99554}" type="slidenum">
              <a:rPr lang="en-US" noProof="0" smtClean="0"/>
              <a:pPr/>
              <a:t>9</a:t>
            </a:fld>
            <a:endParaRPr lang="en-US" noProof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10237"/>
          <a:stretch/>
        </p:blipFill>
        <p:spPr>
          <a:xfrm>
            <a:off x="1186014" y="1647825"/>
            <a:ext cx="6550025" cy="4408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734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UM_Vorlage_hellblau">
  <a:themeElements>
    <a:clrScheme name="Leere Präsentation 1">
      <a:dk1>
        <a:srgbClr val="000000"/>
      </a:dk1>
      <a:lt1>
        <a:srgbClr val="FFFFFF"/>
      </a:lt1>
      <a:dk2>
        <a:srgbClr val="0065BD"/>
      </a:dk2>
      <a:lt2>
        <a:srgbClr val="005293"/>
      </a:lt2>
      <a:accent1>
        <a:srgbClr val="A2AD00"/>
      </a:accent1>
      <a:accent2>
        <a:srgbClr val="E37222"/>
      </a:accent2>
      <a:accent3>
        <a:srgbClr val="AAB8DB"/>
      </a:accent3>
      <a:accent4>
        <a:srgbClr val="DADADA"/>
      </a:accent4>
      <a:accent5>
        <a:srgbClr val="CED3AA"/>
      </a:accent5>
      <a:accent6>
        <a:srgbClr val="CE671E"/>
      </a:accent6>
      <a:hlink>
        <a:srgbClr val="DAD7CB"/>
      </a:hlink>
      <a:folHlink>
        <a:srgbClr val="9C9D9F"/>
      </a:folHlink>
    </a:clrScheme>
    <a:fontScheme name="Leere Prä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Leere Präsentation 1">
        <a:dk1>
          <a:srgbClr val="000000"/>
        </a:dk1>
        <a:lt1>
          <a:srgbClr val="FFFFFF"/>
        </a:lt1>
        <a:dk2>
          <a:srgbClr val="0065BD"/>
        </a:dk2>
        <a:lt2>
          <a:srgbClr val="005293"/>
        </a:lt2>
        <a:accent1>
          <a:srgbClr val="A2AD00"/>
        </a:accent1>
        <a:accent2>
          <a:srgbClr val="E37222"/>
        </a:accent2>
        <a:accent3>
          <a:srgbClr val="AAB8DB"/>
        </a:accent3>
        <a:accent4>
          <a:srgbClr val="DADADA"/>
        </a:accent4>
        <a:accent5>
          <a:srgbClr val="CED3AA"/>
        </a:accent5>
        <a:accent6>
          <a:srgbClr val="CE671E"/>
        </a:accent6>
        <a:hlink>
          <a:srgbClr val="DAD7CB"/>
        </a:hlink>
        <a:folHlink>
          <a:srgbClr val="9C9D9F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Turbulent Template" id="{6E90C5E6-EE55-ED42-A4A6-9D441091EE41}" vid="{67BE48B0-3B6B-554F-95D1-ABFE61350C4E}"/>
    </a:ext>
  </a:extLst>
</a:theme>
</file>

<file path=ppt/theme/theme2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Turbulent Template</Template>
  <TotalTime>459</TotalTime>
  <Words>421</Words>
  <Application>Microsoft Macintosh PowerPoint</Application>
  <PresentationFormat>On-screen Show (4:3)</PresentationFormat>
  <Paragraphs>101</Paragraphs>
  <Slides>17</Slides>
  <Notes>3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Cambria Math</vt:lpstr>
      <vt:lpstr>Lucida Grande</vt:lpstr>
      <vt:lpstr>ＭＳ Ｐゴシック</vt:lpstr>
      <vt:lpstr>Wingdings</vt:lpstr>
      <vt:lpstr>Arial</vt:lpstr>
      <vt:lpstr>TUM_Vorlage_hellblau</vt:lpstr>
      <vt:lpstr>Turbulent Flow Simulation on HPC Final Presentation</vt:lpstr>
      <vt:lpstr>Basics of the k-ɛ Turbulence Model</vt:lpstr>
      <vt:lpstr>Requirements of the k-ɛ Turbulence Model </vt:lpstr>
      <vt:lpstr>Validation – Velocity Profiles</vt:lpstr>
      <vt:lpstr>Gain and Loss of Turbulent Kinetic Energy</vt:lpstr>
      <vt:lpstr>Gain and Loss of Turbulent Kinetic Energy</vt:lpstr>
      <vt:lpstr>Binary Data Output with HDF5</vt:lpstr>
      <vt:lpstr>Binary Data Output with HDF5 and XDMF</vt:lpstr>
      <vt:lpstr>PETSc-Optimization</vt:lpstr>
      <vt:lpstr>PETSc-Optimization</vt:lpstr>
      <vt:lpstr>Decomposition</vt:lpstr>
      <vt:lpstr>Instrumentation</vt:lpstr>
      <vt:lpstr>ScoreP</vt:lpstr>
      <vt:lpstr>ScoreP</vt:lpstr>
      <vt:lpstr>ScoreP</vt:lpstr>
      <vt:lpstr>Conclusion </vt:lpstr>
      <vt:lpstr>Karman Vortex Street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ga25keq</dc:creator>
  <cp:lastModifiedBy>ga25keq</cp:lastModifiedBy>
  <cp:revision>20</cp:revision>
  <dcterms:created xsi:type="dcterms:W3CDTF">2016-01-27T19:04:02Z</dcterms:created>
  <dcterms:modified xsi:type="dcterms:W3CDTF">2016-01-28T21:04:29Z</dcterms:modified>
</cp:coreProperties>
</file>